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71" r:id="rId6"/>
    <p:sldId id="275" r:id="rId7"/>
    <p:sldId id="264" r:id="rId8"/>
    <p:sldId id="266" r:id="rId9"/>
    <p:sldId id="268" r:id="rId10"/>
    <p:sldId id="259" r:id="rId11"/>
    <p:sldId id="270" r:id="rId12"/>
    <p:sldId id="267" r:id="rId13"/>
    <p:sldId id="260" r:id="rId14"/>
    <p:sldId id="273" r:id="rId15"/>
    <p:sldId id="265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4A02BE-A7EE-4393-9998-6E5CF6FEDFCA}">
          <p14:sldIdLst>
            <p14:sldId id="256"/>
            <p14:sldId id="258"/>
            <p14:sldId id="261"/>
            <p14:sldId id="262"/>
            <p14:sldId id="271"/>
            <p14:sldId id="275"/>
            <p14:sldId id="264"/>
            <p14:sldId id="266"/>
            <p14:sldId id="268"/>
            <p14:sldId id="259"/>
            <p14:sldId id="270"/>
            <p14:sldId id="267"/>
          </p14:sldIdLst>
        </p14:section>
        <p14:section name="Раздел без заголовка" id="{85EA216A-94C2-4E1F-A535-958BA07A3C63}">
          <p14:sldIdLst>
            <p14:sldId id="260"/>
            <p14:sldId id="273"/>
            <p14:sldId id="26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Desktop\Мои рисунки\шаблоны презентаций\шаблон презентаций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11960" y="6453336"/>
            <a:ext cx="1224136" cy="144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2020 год</a:t>
            </a:r>
            <a:endParaRPr lang="ru-RU" sz="7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1849B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286" y="4941168"/>
            <a:ext cx="4130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ctr"/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Шипшелей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Владимировна,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лет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Кирпичный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Ханты-Мансийский район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47667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КОНКУРС: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Отечественная война в судьбе моей семьи»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6048" y="2021939"/>
            <a:ext cx="683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«КАК  НЕ  ЛЮБИТЬ МНЕ  ВАС,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МОИ  РОДНЫЕ!...»</a:t>
            </a:r>
          </a:p>
        </p:txBody>
      </p:sp>
    </p:spTree>
    <p:extLst>
      <p:ext uri="{BB962C8B-B14F-4D97-AF65-F5344CB8AC3E}">
        <p14:creationId xmlns:p14="http://schemas.microsoft.com/office/powerpoint/2010/main" val="220429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Рисунок 4" descr="C:\Users\Пользователь\Desktop\Цингалы\Бобов Алексей Федорович (стоит справа).bmp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56" y="1412776"/>
            <a:ext cx="25796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66190" y="5589240"/>
            <a:ext cx="2249626" cy="36986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b="1" dirty="0">
                <a:solidFill>
                  <a:schemeClr val="tx1"/>
                </a:solidFill>
              </a:rPr>
              <a:t>Бобов А.Ф. справа стоит (1926-1993г)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332656"/>
            <a:ext cx="547260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Бобов Алексей Федорович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началась война,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Бобову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Алексею Фёдоровичу не было ещё и 17 лет. На фронт его не брали. Летом 1942 года  он убежал в город, пришёл в военкомат и, прибавив себе год, записался добровольцем. В сентябре этого же года он стал солдатом 149 гвардейского миномётного полка и сразу же попал в самое пекло войны – на Сталинградскую битву.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Здесь, под Сталинградом, молоденький парнишка Бобов Алексей получил своё первое боевое крещение – лёгкое осколочное ранение. Сделав перевязку руки, снова встал в строй.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После Сталинграда участвовал  в Орловско-Курской дуге, освобождал г. Калач, прошёл всю Украину, Белоруссию, Венгрию, Румынию, Болгарию и Австрию. За всю войну получил 29 ранений, но только два из них были тяжёлыми: одно в предплечье (1943 г.), а другое – ранение в грудь и бедро (1945),-сделало его инвалидом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группы. </a:t>
            </a:r>
          </a:p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Таким образом, фронтовой путь его начался 15 сентября 1942 года, а закончился 25 февраля 1946 года.</a:t>
            </a:r>
          </a:p>
          <a:p>
            <a:pPr>
              <a:lnSpc>
                <a:spcPct val="150000"/>
              </a:lnSpc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3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7" y="671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трудовом фронте работали мои бабушки: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Апполинария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Павловна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Чикирдина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Раисса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Павловна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Чикирдина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Анфия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Павловна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моя родная бабушка - 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Павловна (12.12.1927)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Documents and Settings\Admin\Мои документы\Мои рисунки\родословная\родословная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74" y="1781175"/>
            <a:ext cx="4643214" cy="343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5211197"/>
            <a:ext cx="489654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в центре фотографии – Бобов Алексей Фёдорович,</a:t>
            </a:r>
          </a:p>
          <a:p>
            <a:pPr algn="ctr"/>
            <a:r>
              <a:rPr lang="ru-RU" sz="1100" dirty="0"/>
              <a:t>слева от него его жена – </a:t>
            </a:r>
            <a:r>
              <a:rPr lang="ru-RU" sz="1100" dirty="0" err="1"/>
              <a:t>Бобова</a:t>
            </a:r>
            <a:r>
              <a:rPr lang="ru-RU" sz="1100" dirty="0"/>
              <a:t> </a:t>
            </a:r>
            <a:r>
              <a:rPr lang="ru-RU" sz="1100" dirty="0" err="1"/>
              <a:t>Апполинария</a:t>
            </a:r>
            <a:r>
              <a:rPr lang="ru-RU" sz="1100" dirty="0"/>
              <a:t> Павловна,</a:t>
            </a:r>
          </a:p>
          <a:p>
            <a:pPr algn="ctr"/>
            <a:r>
              <a:rPr lang="ru-RU" sz="1100" dirty="0" err="1"/>
              <a:t>Чикирдина</a:t>
            </a:r>
            <a:r>
              <a:rPr lang="ru-RU" sz="1100" dirty="0"/>
              <a:t> Раиса Павловна и </a:t>
            </a:r>
            <a:r>
              <a:rPr lang="ru-RU" sz="1100" dirty="0" err="1"/>
              <a:t>Чикирдина</a:t>
            </a:r>
            <a:r>
              <a:rPr lang="ru-RU" sz="1100" dirty="0"/>
              <a:t> </a:t>
            </a:r>
            <a:r>
              <a:rPr lang="ru-RU" sz="1100" dirty="0" err="1"/>
              <a:t>Анфия</a:t>
            </a:r>
            <a:r>
              <a:rPr lang="ru-RU" sz="1100" dirty="0"/>
              <a:t> Павловна,</a:t>
            </a:r>
          </a:p>
          <a:p>
            <a:pPr algn="ctr"/>
            <a:r>
              <a:rPr lang="ru-RU" sz="1100" dirty="0"/>
              <a:t>слева сидит его мама Лиза и маленькая дочь Зоя.</a:t>
            </a:r>
          </a:p>
          <a:p>
            <a:pPr algn="ctr"/>
            <a:r>
              <a:rPr lang="ru-RU" sz="1100" dirty="0"/>
              <a:t>с. </a:t>
            </a:r>
            <a:r>
              <a:rPr lang="ru-RU" sz="1100" dirty="0" err="1"/>
              <a:t>Цингалы</a:t>
            </a:r>
            <a:r>
              <a:rPr lang="ru-RU" sz="1100" dirty="0"/>
              <a:t>. 1950 год.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635" y="1806070"/>
            <a:ext cx="3246834" cy="216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0093" y="4077072"/>
            <a:ext cx="1613918" cy="201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6093296"/>
            <a:ext cx="41764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На фотографии: </a:t>
            </a:r>
            <a:r>
              <a:rPr lang="ru-RU" sz="1100" dirty="0" err="1"/>
              <a:t>Шашкова</a:t>
            </a:r>
            <a:r>
              <a:rPr lang="ru-RU" sz="1100" dirty="0"/>
              <a:t> Валентина Павловна (12.12.1927)</a:t>
            </a:r>
          </a:p>
          <a:p>
            <a:pPr algn="ctr"/>
            <a:r>
              <a:rPr lang="ru-RU" sz="1100" dirty="0"/>
              <a:t>с. </a:t>
            </a:r>
            <a:r>
              <a:rPr lang="ru-RU" sz="1100" dirty="0" err="1"/>
              <a:t>Цингалы</a:t>
            </a:r>
            <a:r>
              <a:rPr lang="ru-RU" sz="1100" dirty="0"/>
              <a:t>. 1947 год.</a:t>
            </a:r>
          </a:p>
        </p:txBody>
      </p:sp>
    </p:spTree>
    <p:extLst>
      <p:ext uri="{BB962C8B-B14F-4D97-AF65-F5344CB8AC3E}">
        <p14:creationId xmlns:p14="http://schemas.microsoft.com/office/powerpoint/2010/main" val="578106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" y="671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86409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Емельянович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(20.03.1930 г.р.)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11 лет мой  дед, Александр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назначен бригадиром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рыболовецкой бригады д.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Лугофилинск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Взрослые мужчины были на войне, а он знал свое дело, так как рос в большой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семье рыбака и с детства, как старший сын в семье, помогал своему отцу на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рыбаке. Дедушка Саша был самым молодым членом партии коммунистов.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18 лет его уже приняли в партию, а его портрет 10 лет находился на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Доске почета «Гордость Ханты-Мансийского района» возле районного исполкома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Ханты-Мансийского района.  Он участник Трудового фронта.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Был  награждён значком ВЦСПС по итогам работы 1971-1975 г.  «Ударник 9 пятилетки».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303" y="2997373"/>
            <a:ext cx="1928169" cy="28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44208" y="5827911"/>
            <a:ext cx="2664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cs typeface="Times New Roman" panose="02020603050405020304" pitchFamily="18" charset="0"/>
              </a:rPr>
              <a:t>На снимке:</a:t>
            </a:r>
          </a:p>
          <a:p>
            <a:pPr algn="ctr"/>
            <a:r>
              <a:rPr lang="ru-RU" sz="1100" dirty="0" err="1">
                <a:cs typeface="Times New Roman" panose="02020603050405020304" pitchFamily="18" charset="0"/>
              </a:rPr>
              <a:t>Шашков</a:t>
            </a:r>
            <a:r>
              <a:rPr lang="ru-RU" sz="1100" dirty="0">
                <a:cs typeface="Times New Roman" panose="02020603050405020304" pitchFamily="18" charset="0"/>
              </a:rPr>
              <a:t> Александр </a:t>
            </a:r>
            <a:r>
              <a:rPr lang="ru-RU" sz="1100" dirty="0" err="1">
                <a:cs typeface="Times New Roman" panose="02020603050405020304" pitchFamily="18" charset="0"/>
              </a:rPr>
              <a:t>Емельянович</a:t>
            </a:r>
            <a:r>
              <a:rPr lang="ru-RU" sz="1100" dirty="0">
                <a:cs typeface="Times New Roman" panose="02020603050405020304" pitchFamily="18" charset="0"/>
              </a:rPr>
              <a:t> (20.03.1930)</a:t>
            </a:r>
          </a:p>
          <a:p>
            <a:pPr algn="ctr"/>
            <a:endParaRPr lang="ru-RU" sz="1100" dirty="0"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1966240" cy="281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5805264"/>
            <a:ext cx="30243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cs typeface="Times New Roman" panose="02020603050405020304" pitchFamily="18" charset="0"/>
              </a:rPr>
              <a:t>На снимке:</a:t>
            </a:r>
          </a:p>
          <a:p>
            <a:pPr algn="ctr"/>
            <a:r>
              <a:rPr lang="ru-RU" sz="1100" dirty="0" err="1">
                <a:cs typeface="Times New Roman" panose="02020603050405020304" pitchFamily="18" charset="0"/>
              </a:rPr>
              <a:t>Шашков</a:t>
            </a:r>
            <a:r>
              <a:rPr lang="ru-RU" sz="1100" dirty="0">
                <a:cs typeface="Times New Roman" panose="02020603050405020304" pitchFamily="18" charset="0"/>
              </a:rPr>
              <a:t> Александр </a:t>
            </a:r>
            <a:r>
              <a:rPr lang="ru-RU" sz="1100" dirty="0" err="1">
                <a:cs typeface="Times New Roman" panose="02020603050405020304" pitchFamily="18" charset="0"/>
              </a:rPr>
              <a:t>Емельянович</a:t>
            </a:r>
            <a:r>
              <a:rPr lang="ru-RU" sz="1100" dirty="0">
                <a:cs typeface="Times New Roman" panose="02020603050405020304" pitchFamily="18" charset="0"/>
              </a:rPr>
              <a:t> (20.03.1930)</a:t>
            </a:r>
          </a:p>
          <a:p>
            <a:pPr algn="ctr"/>
            <a:r>
              <a:rPr lang="ru-RU" sz="1100" dirty="0">
                <a:cs typeface="Times New Roman" panose="02020603050405020304" pitchFamily="18" charset="0"/>
              </a:rPr>
              <a:t>и </a:t>
            </a:r>
            <a:r>
              <a:rPr lang="ru-RU" sz="1100" dirty="0" err="1">
                <a:cs typeface="Times New Roman" panose="02020603050405020304" pitchFamily="18" charset="0"/>
              </a:rPr>
              <a:t>Шашкова</a:t>
            </a:r>
            <a:r>
              <a:rPr lang="ru-RU" sz="1100" dirty="0">
                <a:cs typeface="Times New Roman" panose="02020603050405020304" pitchFamily="18" charset="0"/>
              </a:rPr>
              <a:t> Валентина Павловна 12.12.1927))</a:t>
            </a:r>
          </a:p>
          <a:p>
            <a:pPr algn="ctr"/>
            <a:endParaRPr lang="ru-RU" sz="11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35" y="3212976"/>
            <a:ext cx="42452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670" y="873224"/>
            <a:ext cx="1441786" cy="18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75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2050" name="Picture 2" descr="C:\Users\Вера\Desktop\ДОКУМЕНТЫ ЗДЕСЬ\Мои рисунки\ЛИЧНЫЕ\родители\IMG_9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40432"/>
            <a:ext cx="3685046" cy="55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ера\Desktop\ДОКУМЕНТЫ ЗДЕСЬ\Мои рисунки\ЛИЧНЫЕ\родители\IMG_92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92" y="640432"/>
            <a:ext cx="4075812" cy="57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9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4005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Ханты-Мансийский автономный округ не подвергся непосредственному разрушению от военных действий, но он испытал все тяготы и трудности военного времени. С территории нашего округа в ряды РККА и РКМФ в 1941-1945 гг. были призваны более 17 тыс. северян. В трудовую армию были мобилизованы 5172 человека. Орденами и медалями награждены более </a:t>
            </a:r>
          </a:p>
          <a:p>
            <a:pPr algn="ctr"/>
            <a:r>
              <a:rPr lang="ru-RU" b="1" dirty="0"/>
              <a:t>4 тыс. человек, тринадцать из них стали Героями Советского Союза. </a:t>
            </a:r>
          </a:p>
          <a:p>
            <a:pPr algn="ctr"/>
            <a:r>
              <a:rPr lang="ru-RU" b="1" dirty="0"/>
              <a:t> Потери были тяжелы. После войны в округ не вернулось 9587 человек. </a:t>
            </a:r>
          </a:p>
          <a:p>
            <a:pPr algn="ctr"/>
            <a:r>
              <a:rPr lang="ru-RU" b="1" dirty="0"/>
              <a:t>Это значит, что каждый восьмой житель не вернулся с войны</a:t>
            </a:r>
          </a:p>
        </p:txBody>
      </p:sp>
      <p:pic>
        <p:nvPicPr>
          <p:cNvPr id="1026" name="Picture 2" descr="G:\Ханты-Мансийский район в годы ВОВ. 2018\Фотодокументы. Ханты-Мансийский район в годы ВОВ\память в граните\цингал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24068"/>
            <a:ext cx="4953927" cy="32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3203848" y="5949280"/>
            <a:ext cx="2808312" cy="360040"/>
          </a:xfrm>
          <a:prstGeom prst="rect">
            <a:avLst/>
          </a:prstGeom>
          <a:ln w="3175">
            <a:noFill/>
          </a:ln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900" dirty="0">
              <a:ln w="3175">
                <a:solidFill>
                  <a:schemeClr val="tx1"/>
                </a:solidFill>
              </a:ln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900" dirty="0">
                <a:ln w="3175">
                  <a:solidFill>
                    <a:schemeClr val="tx1"/>
                  </a:solidFill>
                </a:ln>
                <a:latin typeface="Times New Roman"/>
                <a:ea typeface="Calibri"/>
                <a:cs typeface="Times New Roman"/>
              </a:rPr>
              <a:t>Село </a:t>
            </a:r>
            <a:r>
              <a:rPr lang="ru-RU" sz="900" dirty="0" err="1">
                <a:ln w="3175">
                  <a:solidFill>
                    <a:schemeClr val="tx1"/>
                  </a:solidFill>
                </a:ln>
                <a:latin typeface="Times New Roman"/>
                <a:ea typeface="Calibri"/>
                <a:cs typeface="Times New Roman"/>
              </a:rPr>
              <a:t>Цингалы</a:t>
            </a:r>
            <a:r>
              <a:rPr lang="ru-RU" sz="900" dirty="0">
                <a:ln w="3175">
                  <a:solidFill>
                    <a:schemeClr val="tx1"/>
                  </a:solidFill>
                </a:ln>
                <a:latin typeface="Times New Roman"/>
                <a:ea typeface="Calibri"/>
                <a:cs typeface="Times New Roman"/>
              </a:rPr>
              <a:t> Ханты-Мансийского района</a:t>
            </a:r>
            <a:endParaRPr lang="ru-RU" sz="900" dirty="0">
              <a:ln w="3175">
                <a:solidFill>
                  <a:schemeClr val="tx1"/>
                </a:solidFill>
              </a:ln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478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ugra-service.ru/u_img/2008_08/25_08-54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9062"/>
            <a:ext cx="6068062" cy="43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2769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Победы г. Ханты-Мансийска есть памятник воинам погибшим в годы Великой Отечественной войны и я горжусь, тем, что среди имен погибших солдат  есть фамилия моего прадеда-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Емельяна Андреевича!</a:t>
            </a:r>
          </a:p>
        </p:txBody>
      </p:sp>
    </p:spTree>
    <p:extLst>
      <p:ext uri="{BB962C8B-B14F-4D97-AF65-F5344CB8AC3E}">
        <p14:creationId xmlns:p14="http://schemas.microsoft.com/office/powerpoint/2010/main" val="109606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93545"/>
              </p:ext>
            </p:extLst>
          </p:nvPr>
        </p:nvGraphicFramePr>
        <p:xfrm>
          <a:off x="467544" y="296816"/>
          <a:ext cx="8280920" cy="620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resentation" r:id="rId4" imgW="4265518" imgH="3199014" progId="PowerPoint.Show.12">
                  <p:embed/>
                </p:oleObj>
              </mc:Choice>
              <mc:Fallback>
                <p:oleObj name="Presentation" r:id="rId4" imgW="4265518" imgH="319901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296816"/>
                        <a:ext cx="8280920" cy="6209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93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ugra-service.ru/u_img/2008_08/25_08-54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85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08720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 2020 году мы будет отмечать 75 лет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Победы нашего народа в самой жестокой, самой страшной войне ХХ века –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Победу в Великой Отечественной войне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1941-1945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г.г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..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Эта война стала общим горем для  всего населения нашей страны, так как она коснулась каждой семьи.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 том числе и моей…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В представленной работе я расскажу  вам о своих родственниках – прадедушке Емельяне Андреевиче, бабушке Валентине и дедушке Александре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Шашковых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жителей  п.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Горнофилинска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Цингалы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Batang" panose="02030600000101010101" pitchFamily="18" charset="-127"/>
              </a:rPr>
              <a:t>, д. Семейки Ханты-Мансийского района, ветеранов войны, участников трудового фронта.</a:t>
            </a:r>
          </a:p>
        </p:txBody>
      </p:sp>
    </p:spTree>
    <p:extLst>
      <p:ext uri="{BB962C8B-B14F-4D97-AF65-F5344CB8AC3E}">
        <p14:creationId xmlns:p14="http://schemas.microsoft.com/office/powerpoint/2010/main" val="361009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pic>
        <p:nvPicPr>
          <p:cNvPr id="5" name="Picture 2" descr="C:\Users\Вера\Desktop\к презентации Солдаты Победы Ханты-Мансийского района (посёлки)\Кирпичный 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603" y="377412"/>
            <a:ext cx="3692349" cy="61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97346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/>
          </a:p>
          <a:p>
            <a:pPr algn="ctr"/>
            <a:r>
              <a:rPr lang="ru-RU" i="1" dirty="0"/>
              <a:t> </a:t>
            </a:r>
            <a:r>
              <a:rPr lang="ru-RU" sz="1200" b="1" i="1" dirty="0">
                <a:solidFill>
                  <a:schemeClr val="tx2"/>
                </a:solidFill>
              </a:rPr>
              <a:t>То, что случилось, не забудем,</a:t>
            </a:r>
            <a:br>
              <a:rPr lang="ru-RU" sz="1200" b="1" i="1" dirty="0">
                <a:solidFill>
                  <a:schemeClr val="tx2"/>
                </a:solidFill>
              </a:rPr>
            </a:br>
            <a:r>
              <a:rPr lang="ru-RU" sz="1200" b="1" i="1" dirty="0">
                <a:solidFill>
                  <a:schemeClr val="tx2"/>
                </a:solidFill>
              </a:rPr>
              <a:t>   И до конца мы помнить будем</a:t>
            </a:r>
            <a:br>
              <a:rPr lang="ru-RU" sz="1200" b="1" i="1" dirty="0">
                <a:solidFill>
                  <a:schemeClr val="tx2"/>
                </a:solidFill>
              </a:rPr>
            </a:br>
            <a:r>
              <a:rPr lang="ru-RU" sz="1200" b="1" i="1" dirty="0">
                <a:solidFill>
                  <a:schemeClr val="tx2"/>
                </a:solidFill>
              </a:rPr>
              <a:t> Про подвиг тот в сороковых,</a:t>
            </a:r>
            <a:br>
              <a:rPr lang="ru-RU" sz="1200" b="1" i="1" dirty="0">
                <a:solidFill>
                  <a:schemeClr val="tx2"/>
                </a:solidFill>
              </a:rPr>
            </a:br>
            <a:r>
              <a:rPr lang="ru-RU" sz="1200" b="1" i="1" dirty="0">
                <a:solidFill>
                  <a:schemeClr val="tx2"/>
                </a:solidFill>
              </a:rPr>
              <a:t>    Про тех, кого уж нет в живых</a:t>
            </a:r>
            <a:r>
              <a:rPr lang="ru-RU" sz="1200" b="1" dirty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ru-RU" sz="1200" b="1" i="1" dirty="0">
                <a:solidFill>
                  <a:srgbClr val="C00000"/>
                </a:solidFill>
              </a:rPr>
              <a:t>И. Ващенко</a:t>
            </a:r>
          </a:p>
          <a:p>
            <a:pPr algn="r"/>
            <a:r>
              <a:rPr lang="ru-RU" sz="1200" b="1" dirty="0">
                <a:solidFill>
                  <a:srgbClr val="C00000"/>
                </a:solidFill>
              </a:rPr>
              <a:t>                                          </a:t>
            </a:r>
          </a:p>
          <a:p>
            <a:r>
              <a:rPr lang="ru-RU" sz="1600" b="1" dirty="0"/>
              <a:t>      22 июня 1941 г. – одна из судьбоносных дат в истории Отечества. </a:t>
            </a:r>
          </a:p>
          <a:p>
            <a:endParaRPr lang="ru-RU" sz="1600" b="1" dirty="0"/>
          </a:p>
          <a:p>
            <a:r>
              <a:rPr lang="ru-RU" sz="1600" b="1" dirty="0"/>
              <a:t>      1418 дней и ночей полыхал пожар войны. Все четыре года тыл и фронт жили одним стремлением: как можно скорее разгромить врага. И ещё неизвестно, где было труднее – на полях сражений или на трудовом фронте!</a:t>
            </a:r>
          </a:p>
          <a:p>
            <a:endParaRPr lang="ru-RU" sz="1600" b="1" dirty="0"/>
          </a:p>
          <a:p>
            <a:r>
              <a:rPr lang="ru-RU" sz="1600" b="1" dirty="0"/>
              <a:t>     Сражения выигрывали не только бойцы в окопах, но и их матери, жёны и дети в глубоком тылу, самоотверженным трудом приближавшие долгожданный День Победы.</a:t>
            </a:r>
          </a:p>
          <a:p>
            <a:endParaRPr lang="ru-RU" sz="1600" b="1" dirty="0"/>
          </a:p>
          <a:p>
            <a:r>
              <a:rPr lang="ru-RU" sz="1600" b="1" dirty="0"/>
              <a:t>  Великая Отечественная война была многоликой. Для одних – кровь, поражения и победы, для других – упорный тяжёлый труд от темна до темна.</a:t>
            </a:r>
          </a:p>
        </p:txBody>
      </p:sp>
    </p:spTree>
    <p:extLst>
      <p:ext uri="{BB962C8B-B14F-4D97-AF65-F5344CB8AC3E}">
        <p14:creationId xmlns:p14="http://schemas.microsoft.com/office/powerpoint/2010/main" val="21154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 О Й Н А!  Какое страшное слово! 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Перед глазами проплывают фрагменты из фронтовой кинохроники. </a:t>
            </a:r>
          </a:p>
          <a:p>
            <a:pPr algn="ctr"/>
            <a:r>
              <a:rPr lang="ru-RU" sz="1600" b="1" dirty="0"/>
              <a:t>1941-1945 годы – кто в мире не знает этих дат! В мае этого года наша страна и весь мир будет отмечать великий праздник Победы. И пусть прошло уже более 75 лет </a:t>
            </a:r>
          </a:p>
          <a:p>
            <a:pPr algn="ctr"/>
            <a:r>
              <a:rPr lang="ru-RU" sz="1600" b="1" dirty="0"/>
              <a:t>трагические события тех дней не подлежат забвению.</a:t>
            </a:r>
          </a:p>
          <a:p>
            <a:pPr algn="ctr"/>
            <a:r>
              <a:rPr lang="ru-RU" sz="1600" b="1" dirty="0"/>
              <a:t> В наше время мы часто слышим выражение: «На алтарь победы было положено множество жизней». Кажется, мы знаем о войне немало: из книг, фильмов, рассказов учителей, но всё это как-то далеко от нас и представить всё то, что происходило в те страшные годы </a:t>
            </a:r>
          </a:p>
          <a:p>
            <a:pPr algn="ctr"/>
            <a:r>
              <a:rPr lang="ru-RU" sz="1600" b="1" dirty="0"/>
              <a:t>в тылу и на фронте, очень трудно. </a:t>
            </a:r>
          </a:p>
          <a:p>
            <a:pPr algn="ctr"/>
            <a:r>
              <a:rPr lang="ru-RU" sz="1600" b="1" dirty="0"/>
              <a:t>И только тогда, когда мы вспоминаем в кругу семьи своих близких, то, что им пришлось пережить в это страшное время, знакомимся с историей их жизни,</a:t>
            </a:r>
          </a:p>
          <a:p>
            <a:pPr algn="ctr"/>
            <a:r>
              <a:rPr lang="ru-RU" sz="1600" b="1" dirty="0"/>
              <a:t> эти события становятся ближе, понятнее!</a:t>
            </a:r>
          </a:p>
          <a:p>
            <a:pPr algn="ctr"/>
            <a:r>
              <a:rPr lang="ru-RU" sz="1600" b="1" dirty="0"/>
              <a:t> Их начинаешь принимать сердцем и переживать их так, как будто сам был участником Великой Отечественной войны 1941-1945гг.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22 июня 1941 года в нашем округе, который до 14 августа 1944 года входил в состав Омской области, о нападении Германии на Советский Союз услышали по радио в 14 часов по местному времени. Тогда же был объявлен Указ Президиума Верховного Совета СССР </a:t>
            </a:r>
          </a:p>
          <a:p>
            <a:pPr algn="ctr"/>
            <a:r>
              <a:rPr lang="ru-RU" sz="1600" b="1" dirty="0"/>
              <a:t>«О мобилизации военнообязанных, родившихся с 1905 по 1918 годы включительно»</a:t>
            </a:r>
          </a:p>
          <a:p>
            <a:pPr algn="ctr"/>
            <a:r>
              <a:rPr lang="ru-RU" sz="1600" b="1" dirty="0"/>
              <a:t> (те, кто родился в 1919 – 1922 годы, уже служили по призыву в армии или на флоте). </a:t>
            </a:r>
          </a:p>
          <a:p>
            <a:pPr algn="ctr"/>
            <a:r>
              <a:rPr lang="ru-RU" sz="1600" b="1" dirty="0"/>
              <a:t>За время войны в армию военным комиссариатом округа было призвано шесть возрастных категорий призывников, родившихся в 1922-1927 годах, и направлено в РККА -17 890 человек, отправлено в трудовую армию - 5174 чел</a:t>
            </a:r>
            <a:r>
              <a:rPr lang="ru-RU" dirty="0"/>
              <a:t>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9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95536" y="692696"/>
            <a:ext cx="8424936" cy="571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ln w="28575">
                <a:solidFill>
                  <a:schemeClr val="accent2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  <a:ea typeface="Batang" panose="02030600000101010101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260648"/>
            <a:ext cx="835292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       Мобилизационные ресурсы Югры были относительно небольшим: здесь в 1939 году проживало 93 274 человека. Много здоровых мужчин побили в Гражданскую войну </a:t>
            </a:r>
          </a:p>
          <a:p>
            <a:pPr algn="ctr"/>
            <a:r>
              <a:rPr lang="ru-RU" sz="1600" b="1" dirty="0"/>
              <a:t>и во время восстания 1921 года. </a:t>
            </a:r>
          </a:p>
          <a:p>
            <a:pPr algn="ctr"/>
            <a:r>
              <a:rPr lang="ru-RU" sz="1600" b="1" dirty="0"/>
              <a:t>Не обошли наш таёжный край массовые репрессии 1937 – 1938 годов: только расстрелянных безвинно около 900 человек. Высланное в 30 – е годы в округе крепкое крестьянство – кулаки – считалось «политически неблагонадёжным». В Красную Армию их не призывали и на учёт в военкоматы не ставили, эти ограничения снимут только после военных катастроф 1942 года. Но даже из таких незначительных ресурсов Югра отправила на фронт более 17 тысяч человек. </a:t>
            </a:r>
          </a:p>
          <a:p>
            <a:pPr algn="ctr"/>
            <a:r>
              <a:rPr lang="ru-RU" sz="1600" b="1" dirty="0"/>
              <a:t>Война была продолжительной и условия Российского климата достаточно суровы, сибиряки были более приспособлены к зиме и её суровым испытаниям, что являлось неплохим преимуществом. Маршал Советского Союза Г.К. Жуков справедливо замечал: </a:t>
            </a:r>
            <a:r>
              <a:rPr lang="ru-RU" sz="1600" b="1" i="1" dirty="0"/>
              <a:t>«Там, где действовали сибиряки, я всегда был уверен в том, что они с честью и боевой доблестью выполнят возложенную на них задачу».</a:t>
            </a:r>
          </a:p>
          <a:p>
            <a:pPr algn="ctr"/>
            <a:r>
              <a:rPr lang="ru-RU" sz="1600" b="1" dirty="0"/>
              <a:t>Сибиряки были хорошими бойцами, обладающими, как и многие, любовью к своей Родине. Подтверждением этого служит тот факт, что в военный комиссариат округа сразу после правительственного сообщения о нападении врага стали прибывать люди, желающие немедленно отправиться на фронт.</a:t>
            </a:r>
          </a:p>
          <a:p>
            <a:pPr algn="ctr">
              <a:lnSpc>
                <a:spcPct val="150000"/>
              </a:lnSpc>
            </a:pPr>
            <a:endParaRPr lang="ru-RU" b="1" dirty="0"/>
          </a:p>
        </p:txBody>
      </p:sp>
      <p:pic>
        <p:nvPicPr>
          <p:cNvPr id="5" name="Рисунок 4" descr="Так рождаются сибирские дивизии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817" y="4688036"/>
            <a:ext cx="2412365" cy="1765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Рисунок 5" descr="C:\Users\вера\Desktop\ВОВ, призыв, герои\Каскин И.Н. среди ветеранов. 3-й ряд, 3-й справа.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688036"/>
            <a:ext cx="2592288" cy="15947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75856" y="6381328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         Сибирская дивизия. 1941 г.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248345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       Ветераны войны с. </a:t>
            </a:r>
            <a:r>
              <a:rPr lang="ru-RU" sz="1200" b="1" i="1" dirty="0" err="1"/>
              <a:t>Цингалы</a:t>
            </a:r>
            <a:r>
              <a:rPr lang="ru-RU" sz="1200" b="1" i="1" dirty="0"/>
              <a:t>. 1975 г.</a:t>
            </a:r>
            <a:endParaRPr lang="ru-RU" sz="1200" b="1" dirty="0"/>
          </a:p>
        </p:txBody>
      </p:sp>
      <p:pic>
        <p:nvPicPr>
          <p:cNvPr id="10" name="Рисунок 9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890" y="4688036"/>
            <a:ext cx="2516549" cy="1560309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24128" y="6248345"/>
            <a:ext cx="3312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       Трудовой фронт с. </a:t>
            </a:r>
            <a:r>
              <a:rPr lang="ru-RU" sz="1200" b="1" i="1" dirty="0" err="1"/>
              <a:t>Цингалы</a:t>
            </a:r>
            <a:r>
              <a:rPr lang="ru-RU" sz="1200" b="1" i="1" dirty="0"/>
              <a:t>. 1944 г.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19610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-123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Вера\Desktop\к презентации Солдаты Победы Ханты-Мансийского района (посёлки)\Цингалы 0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7" y="332656"/>
            <a:ext cx="4179321" cy="61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114619" y="404664"/>
            <a:ext cx="3057781" cy="580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72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с. </a:t>
            </a:r>
            <a:r>
              <a:rPr lang="ru-RU" sz="7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Цингалы</a:t>
            </a:r>
            <a:endParaRPr lang="ru-RU" sz="7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1849B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>
              <a:buNone/>
            </a:pPr>
            <a:r>
              <a:rPr lang="ru-RU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Ханты-Мансийского района</a:t>
            </a:r>
            <a:endParaRPr lang="ru-RU" sz="72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1849B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1999" y="1196752"/>
            <a:ext cx="4248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селе, по сегодняшний день живут мои близкие люди со стороны моей мамы – Усачевой Веры Александровны. 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жители посёлка выращивали картофель, морковь, капусту; занимались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рыбодобычей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заготовкой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лесодревесины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перерабатывали 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лесопилораме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Занимался этим трудовой фронт, те, кто не был призван в армию, кто обеспечивал Победу солдат в глубоком тылу.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работах работала моя бабушка Валентина Павловна и три ее сестры, мой дедушка Александр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Прадедушка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Емельян Андреевич был призван на войну в 1942 году.</a:t>
            </a:r>
          </a:p>
        </p:txBody>
      </p:sp>
    </p:spTree>
    <p:extLst>
      <p:ext uri="{BB962C8B-B14F-4D97-AF65-F5344CB8AC3E}">
        <p14:creationId xmlns:p14="http://schemas.microsoft.com/office/powerpoint/2010/main" val="7985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7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1720" y="5950441"/>
            <a:ext cx="55446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Единственная фотография моего прадедушки </a:t>
            </a:r>
            <a:r>
              <a:rPr lang="ru-RU" sz="1100" dirty="0" err="1"/>
              <a:t>Шашкова</a:t>
            </a:r>
            <a:r>
              <a:rPr lang="ru-RU" sz="1100" dirty="0"/>
              <a:t> Е.А.</a:t>
            </a:r>
          </a:p>
          <a:p>
            <a:pPr algn="ctr"/>
            <a:r>
              <a:rPr lang="ru-RU" sz="1100" dirty="0"/>
              <a:t>Он стоит в центре лодки. Рядом с ним его сын, мой дед, </a:t>
            </a:r>
            <a:r>
              <a:rPr lang="ru-RU" sz="1100" dirty="0" err="1"/>
              <a:t>Шашков</a:t>
            </a:r>
            <a:r>
              <a:rPr lang="ru-RU" sz="1100" dirty="0"/>
              <a:t> Александр Емельянович</a:t>
            </a:r>
          </a:p>
        </p:txBody>
      </p:sp>
      <p:pic>
        <p:nvPicPr>
          <p:cNvPr id="1028" name="Picture 4" descr="C:\Users\Вера\Desktop\ДОКУМЕНТЫ ЗДЕСЬ\Мои рисунки\ЛИЧНЫЕ\родители\пап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20720"/>
            <a:ext cx="6712968" cy="48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560" y="476672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Емельян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418966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а\Desktop\Мои рисунки\шаблоны презентаций\шаблоны презентаций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7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611887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на фотографии –</a:t>
            </a:r>
          </a:p>
          <a:p>
            <a:pPr algn="ctr"/>
            <a:r>
              <a:rPr lang="ru-RU" sz="1100" dirty="0"/>
              <a:t>Страница из книги памяти, где есть сведения</a:t>
            </a:r>
          </a:p>
          <a:p>
            <a:pPr algn="ctr"/>
            <a:r>
              <a:rPr lang="ru-RU" sz="1100" dirty="0"/>
              <a:t> о </a:t>
            </a:r>
            <a:r>
              <a:rPr lang="ru-RU" sz="1100" dirty="0" err="1"/>
              <a:t>Шашкове</a:t>
            </a:r>
            <a:r>
              <a:rPr lang="ru-RU" sz="1100" dirty="0"/>
              <a:t> </a:t>
            </a:r>
            <a:r>
              <a:rPr lang="ru-RU" sz="1100" dirty="0" err="1"/>
              <a:t>Елельяне</a:t>
            </a:r>
            <a:r>
              <a:rPr lang="ru-RU" sz="1100" dirty="0"/>
              <a:t> Андреевиче</a:t>
            </a:r>
          </a:p>
        </p:txBody>
      </p:sp>
      <p:pic>
        <p:nvPicPr>
          <p:cNvPr id="1026" name="Picture 2" descr="C:\Users\Вера\Desktop\БИБЛИОТЕКА\к конференции района\Шашков Емельян Андреевич\копия страницы книги Донесение о потерях Память народная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376264"/>
            <a:ext cx="216081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ера\Desktop\БИБЛИОТЕКА\к конференции района\Шашков Емельян Андреевич\список потерь, пропавших без вести 1942 г.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304554"/>
            <a:ext cx="5343739" cy="36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75856" y="5925180"/>
            <a:ext cx="49685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на фотографии – ЦАМО, номер описи – 977521, № дела - 654</a:t>
            </a:r>
          </a:p>
          <a:p>
            <a:pPr algn="ctr"/>
            <a:r>
              <a:rPr lang="ru-RU" sz="1100" dirty="0"/>
              <a:t>Архивная справка Министерства Обороны России</a:t>
            </a:r>
          </a:p>
          <a:p>
            <a:pPr algn="ctr"/>
            <a:r>
              <a:rPr lang="ru-RU" sz="1100" dirty="0"/>
              <a:t>«Список потерь, пропавших без вести 1942 г.»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6064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Емельян Андреевич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/>
              <a:t>1899г.р.)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дедушка моей мамы. Мы долго искали о нём информацию и только в 2015 году нам пришли документы, рассказывающие о том, 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 погиб  в декабре 1942 года.</a:t>
            </a:r>
          </a:p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тяжело раненым в сентябре 1942 г., он находился в госпитале под г. Калач. Этот госпиталь, вместе с ранеными солдатами, в декабре 1942 года, немецкие танки сравняли с землёй. Так погиб рядовой стрелок-снайпер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Шашков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Емельян Андреевич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50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1488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Batang</vt:lpstr>
      <vt:lpstr>Arial</vt:lpstr>
      <vt:lpstr>Bookman Old Style</vt:lpstr>
      <vt:lpstr>Calibri</vt:lpstr>
      <vt:lpstr>Times New Roman</vt:lpstr>
      <vt:lpstr>Тема Office</vt:lpstr>
      <vt:lpstr>Microsoft PowerPoint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HP Arhiv</cp:lastModifiedBy>
  <cp:revision>43</cp:revision>
  <dcterms:modified xsi:type="dcterms:W3CDTF">2020-03-25T05:16:26Z</dcterms:modified>
</cp:coreProperties>
</file>